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5" r:id="rId3"/>
    <p:sldId id="281" r:id="rId4"/>
    <p:sldId id="396" r:id="rId5"/>
    <p:sldId id="397" r:id="rId6"/>
    <p:sldId id="399" r:id="rId7"/>
    <p:sldId id="395" r:id="rId8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6BD4"/>
    <a:srgbClr val="D9D9D9"/>
    <a:srgbClr val="F2F2F2"/>
    <a:srgbClr val="F1F1F1"/>
    <a:srgbClr val="F0F0F0"/>
    <a:srgbClr val="E7E7E7"/>
    <a:srgbClr val="E3E3E3"/>
    <a:srgbClr val="ECECEC"/>
    <a:srgbClr val="F5F5F5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48" y="393"/>
      </p:cViewPr>
      <p:guideLst>
        <p:guide orient="horz" pos="2184"/>
        <p:guide pos="29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8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175657" y="2798486"/>
            <a:ext cx="1023258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116286" y="2798486"/>
            <a:ext cx="1023258" cy="1364340"/>
          </a:xfrm>
          <a:custGeom>
            <a:avLst/>
            <a:gdLst>
              <a:gd name="connsiteX0" fmla="*/ 663677 w 1327354"/>
              <a:gd name="connsiteY0" fmla="*/ 0 h 1327354"/>
              <a:gd name="connsiteX1" fmla="*/ 1327354 w 1327354"/>
              <a:gd name="connsiteY1" fmla="*/ 663677 h 1327354"/>
              <a:gd name="connsiteX2" fmla="*/ 663677 w 1327354"/>
              <a:gd name="connsiteY2" fmla="*/ 1327354 h 1327354"/>
              <a:gd name="connsiteX3" fmla="*/ 0 w 1327354"/>
              <a:gd name="connsiteY3" fmla="*/ 663677 h 1327354"/>
              <a:gd name="connsiteX4" fmla="*/ 663677 w 1327354"/>
              <a:gd name="connsiteY4" fmla="*/ 0 h 132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354" h="1327354">
                <a:moveTo>
                  <a:pt x="663677" y="0"/>
                </a:moveTo>
                <a:cubicBezTo>
                  <a:pt x="1030216" y="0"/>
                  <a:pt x="1327354" y="297138"/>
                  <a:pt x="1327354" y="663677"/>
                </a:cubicBezTo>
                <a:cubicBezTo>
                  <a:pt x="1327354" y="1030216"/>
                  <a:pt x="1030216" y="1327354"/>
                  <a:pt x="663677" y="1327354"/>
                </a:cubicBezTo>
                <a:cubicBezTo>
                  <a:pt x="297138" y="1327354"/>
                  <a:pt x="0" y="1030216"/>
                  <a:pt x="0" y="663677"/>
                </a:cubicBezTo>
                <a:cubicBezTo>
                  <a:pt x="0" y="297138"/>
                  <a:pt x="297138" y="0"/>
                  <a:pt x="66367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492818" y="67456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>
                <a:alpha val="50000"/>
              </a:schemeClr>
            </a:gs>
            <a:gs pos="100000">
              <a:schemeClr val="bg1">
                <a:lumMod val="85000"/>
                <a:alpha val="51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62"/>
          <p:cNvSpPr/>
          <p:nvPr userDrawn="1"/>
        </p:nvSpPr>
        <p:spPr>
          <a:xfrm rot="5400000">
            <a:off x="4533265" y="2014855"/>
            <a:ext cx="77470" cy="9144635"/>
          </a:xfrm>
          <a:prstGeom prst="rect">
            <a:avLst/>
          </a:prstGeom>
          <a:solidFill>
            <a:srgbClr val="236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2799715" y="6576695"/>
            <a:ext cx="6344920" cy="286385"/>
            <a:chOff x="3732415" y="6473820"/>
            <a:chExt cx="8459585" cy="384182"/>
          </a:xfrm>
        </p:grpSpPr>
        <p:sp>
          <p:nvSpPr>
            <p:cNvPr id="60" name="Freeform: Shape 59"/>
            <p:cNvSpPr/>
            <p:nvPr userDrawn="1"/>
          </p:nvSpPr>
          <p:spPr>
            <a:xfrm>
              <a:off x="3732415" y="6473820"/>
              <a:ext cx="7981802" cy="384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 b="0" i="0" dirty="0">
                <a:latin typeface="Roboto" panose="02000000000000000000" pitchFamily="2" charset="0"/>
              </a:endParaRPr>
            </a:p>
          </p:txBody>
        </p:sp>
        <p:sp>
          <p:nvSpPr>
            <p:cNvPr id="64" name="Rectangle 63"/>
            <p:cNvSpPr/>
            <p:nvPr userDrawn="1"/>
          </p:nvSpPr>
          <p:spPr>
            <a:xfrm>
              <a:off x="11714217" y="6473820"/>
              <a:ext cx="477783" cy="3841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id-ID" b="0" i="0" dirty="0">
                <a:latin typeface="Roboto" panose="02000000000000000000" pitchFamily="2" charset="0"/>
              </a:endParaRPr>
            </a:p>
          </p:txBody>
        </p:sp>
      </p:grpSp>
      <p:sp>
        <p:nvSpPr>
          <p:cNvPr id="63" name="Freeform: Shape 62"/>
          <p:cNvSpPr/>
          <p:nvPr userDrawn="1"/>
        </p:nvSpPr>
        <p:spPr>
          <a:xfrm rot="5400000">
            <a:off x="1544320" y="5027295"/>
            <a:ext cx="290195" cy="3377565"/>
          </a:xfrm>
          <a:prstGeom prst="rect">
            <a:avLst/>
          </a:prstGeom>
          <a:solidFill>
            <a:srgbClr val="236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Freeform: Shape 17"/>
          <p:cNvSpPr/>
          <p:nvPr userDrawn="1"/>
        </p:nvSpPr>
        <p:spPr>
          <a:xfrm>
            <a:off x="-2" y="6376251"/>
            <a:ext cx="3810002" cy="484931"/>
          </a:xfrm>
          <a:custGeom>
            <a:avLst/>
            <a:gdLst>
              <a:gd name="connsiteX0" fmla="*/ 0 w 5080003"/>
              <a:gd name="connsiteY0" fmla="*/ 0 h 484931"/>
              <a:gd name="connsiteX1" fmla="*/ 5080003 w 5080003"/>
              <a:gd name="connsiteY1" fmla="*/ 0 h 484931"/>
              <a:gd name="connsiteX2" fmla="*/ 5080002 w 5080003"/>
              <a:gd name="connsiteY2" fmla="*/ 1 h 484931"/>
              <a:gd name="connsiteX3" fmla="*/ 4 w 5080003"/>
              <a:gd name="connsiteY3" fmla="*/ 1 h 484931"/>
              <a:gd name="connsiteX4" fmla="*/ 4 w 5080003"/>
              <a:gd name="connsiteY4" fmla="*/ 481751 h 484931"/>
              <a:gd name="connsiteX5" fmla="*/ 4508718 w 5080003"/>
              <a:gd name="connsiteY5" fmla="*/ 481751 h 484931"/>
              <a:gd name="connsiteX6" fmla="*/ 4504947 w 5080003"/>
              <a:gd name="connsiteY6" fmla="*/ 484931 h 484931"/>
              <a:gd name="connsiteX7" fmla="*/ 0 w 5080003"/>
              <a:gd name="connsiteY7" fmla="*/ 481752 h 484931"/>
              <a:gd name="connsiteX8" fmla="*/ 0 w 5080003"/>
              <a:gd name="connsiteY8" fmla="*/ 0 h 48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0003" h="484931">
                <a:moveTo>
                  <a:pt x="0" y="0"/>
                </a:moveTo>
                <a:lnTo>
                  <a:pt x="5080003" y="0"/>
                </a:lnTo>
                <a:lnTo>
                  <a:pt x="5080002" y="1"/>
                </a:lnTo>
                <a:lnTo>
                  <a:pt x="4" y="1"/>
                </a:lnTo>
                <a:lnTo>
                  <a:pt x="4" y="481751"/>
                </a:lnTo>
                <a:lnTo>
                  <a:pt x="4508718" y="481751"/>
                </a:lnTo>
                <a:lnTo>
                  <a:pt x="4504947" y="484931"/>
                </a:lnTo>
                <a:lnTo>
                  <a:pt x="0" y="48175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id-ID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72720" y="6536055"/>
            <a:ext cx="3835400" cy="3187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>
              <a:lnSpc>
                <a:spcPct val="114000"/>
              </a:lnSpc>
              <a:defRPr/>
            </a:pPr>
            <a:r>
              <a:rPr lang="en-US" sz="1300" b="0" i="0" spc="100" dirty="0" err="1">
                <a:solidFill>
                  <a:schemeClr val="bg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国家高新技术企业/国家标准起草单位</a:t>
            </a:r>
            <a:endParaRPr lang="en-US" sz="1300" b="0" i="0" spc="100" dirty="0" err="1">
              <a:solidFill>
                <a:schemeClr val="bg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Right Triangle 4"/>
          <p:cNvSpPr/>
          <p:nvPr userDrawn="1"/>
        </p:nvSpPr>
        <p:spPr>
          <a:xfrm flipV="1">
            <a:off x="3378200" y="6570980"/>
            <a:ext cx="179705" cy="287020"/>
          </a:xfrm>
          <a:prstGeom prst="rtTriangle">
            <a:avLst/>
          </a:prstGeom>
          <a:solidFill>
            <a:srgbClr val="236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b="0" i="0" dirty="0">
              <a:latin typeface="Roboto" panose="02000000000000000000" pitchFamily="2" charset="0"/>
            </a:endParaRPr>
          </a:p>
        </p:txBody>
      </p:sp>
      <p:pic>
        <p:nvPicPr>
          <p:cNvPr id="15" name="图片 14" descr="东崎LOGO横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6598920" y="201295"/>
            <a:ext cx="2244090" cy="276225"/>
          </a:xfrm>
          <a:prstGeom prst="rect">
            <a:avLst/>
          </a:prstGeom>
        </p:spPr>
      </p:pic>
      <p:pic>
        <p:nvPicPr>
          <p:cNvPr id="11" name="图片 10" descr="最终-06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6944995" y="6576695"/>
            <a:ext cx="1939925" cy="240030"/>
          </a:xfrm>
          <a:prstGeom prst="rect">
            <a:avLst/>
          </a:prstGeom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rgbClr val="F5F5F5"/>
            </a:gs>
            <a:gs pos="100000">
              <a:srgbClr val="F0F0F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1miz-P1498203-F7D7AD43-3840x2560"/>
          <p:cNvPicPr>
            <a:picLocks noChangeAspect="1"/>
          </p:cNvPicPr>
          <p:nvPr/>
        </p:nvPicPr>
        <p:blipFill>
          <a:blip r:embed="rId1"/>
          <a:srcRect t="58806"/>
          <a:stretch>
            <a:fillRect/>
          </a:stretch>
        </p:blipFill>
        <p:spPr>
          <a:xfrm>
            <a:off x="0" y="-7620"/>
            <a:ext cx="9143365" cy="39484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35"/>
            <a:ext cx="9142730" cy="3935730"/>
          </a:xfrm>
          <a:prstGeom prst="rect">
            <a:avLst/>
          </a:prstGeom>
          <a:solidFill>
            <a:srgbClr val="0150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63550" y="1113790"/>
            <a:ext cx="3785870" cy="539115"/>
          </a:xfrm>
          <a:prstGeom prst="roundRect">
            <a:avLst>
              <a:gd name="adj" fmla="val 47612"/>
            </a:avLst>
          </a:prstGeom>
          <a:solidFill>
            <a:srgbClr val="4B83D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3875" y="4109085"/>
            <a:ext cx="74714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34DA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市场服务部：黄金谷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34DA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2600" y="1776730"/>
            <a:ext cx="54997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做一个让合作伙伴放心，让员工安心的良心企业</a:t>
            </a:r>
            <a:endParaRPr kumimoji="0" lang="zh-CN" altLang="en-US" sz="1800" b="0" i="0" kern="50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4380" y="1199515"/>
            <a:ext cx="32575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广东东崎电气有限公司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330315"/>
            <a:ext cx="9144635" cy="527050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058285" y="5304155"/>
            <a:ext cx="5085715" cy="1557020"/>
          </a:xfrm>
          <a:prstGeom prst="rect">
            <a:avLst/>
          </a:prstGeom>
          <a:noFill/>
          <a:effectLst/>
        </p:spPr>
        <p:txBody>
          <a:bodyPr wrap="square" rtlCol="0" anchor="t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  <a:alpha val="17000"/>
                  </a:schemeClr>
                </a:solidFill>
                <a:effectLst/>
                <a:uLnTx/>
                <a:uFillTx/>
                <a:latin typeface="庞门正道标题体" panose="02010600030101010101" charset="-122"/>
                <a:ea typeface="庞门正道标题体" panose="02010600030101010101" charset="-122"/>
                <a:cs typeface="+mn-cs"/>
                <a:sym typeface="+mn-ea"/>
              </a:rPr>
              <a:t>TOKY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alpha val="17000"/>
                </a:schemeClr>
              </a:solidFill>
              <a:effectLst/>
              <a:uLnTx/>
              <a:uFillTx/>
              <a:latin typeface="庞门正道标题体" panose="02010600030101010101" charset="-122"/>
              <a:ea typeface="庞门正道标题体" panose="02010600030101010101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8280" y="6136005"/>
            <a:ext cx="35483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baseline="0" noProof="0" dirty="0">
                <a:ln>
                  <a:noFill/>
                </a:ln>
                <a:solidFill>
                  <a:srgbClr val="034DA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国家高新技术企业/国家标准起草单位</a:t>
            </a:r>
            <a:endParaRPr kumimoji="0" lang="zh-CN" altLang="en-US" sz="1400" b="1" i="0" baseline="0" noProof="0" dirty="0">
              <a:ln>
                <a:noFill/>
              </a:ln>
              <a:solidFill>
                <a:srgbClr val="034DA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550" y="2502535"/>
            <a:ext cx="7663180" cy="12496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7200" b="1" kern="15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ModbusTCP</a:t>
            </a:r>
            <a:r>
              <a:rPr lang="zh-CN" altLang="en-US" sz="7200" b="1" kern="15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endParaRPr lang="zh-CN" altLang="en-US" sz="7200" b="1" kern="1500"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00AA 东崎源文件-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" y="6082030"/>
            <a:ext cx="2524760" cy="391160"/>
          </a:xfrm>
          <a:prstGeom prst="rect">
            <a:avLst/>
          </a:prstGeom>
        </p:spPr>
      </p:pic>
      <p:pic>
        <p:nvPicPr>
          <p:cNvPr id="9" name="图片 8" descr="00AA 东崎源文件-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325" y="140335"/>
            <a:ext cx="1537335" cy="8102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03290" y="5481955"/>
            <a:ext cx="22091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2024</a:t>
            </a:r>
            <a:r>
              <a:rPr lang="zh-CN" altLang="en-US"/>
              <a:t>年</a:t>
            </a:r>
            <a:r>
              <a:rPr lang="en-US" altLang="zh-CN"/>
              <a:t>10</a:t>
            </a:r>
            <a:r>
              <a:rPr lang="zh-CN" altLang="en-US"/>
              <a:t>月</a:t>
            </a:r>
            <a:r>
              <a:rPr lang="en-US" altLang="zh-CN"/>
              <a:t>16</a:t>
            </a:r>
            <a:r>
              <a:rPr lang="zh-CN" altLang="en-US"/>
              <a:t>日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49300" y="371475"/>
            <a:ext cx="2413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准备工作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770C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73660" y="328930"/>
            <a:ext cx="8629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gradFill>
                  <a:gsLst>
                    <a:gs pos="46000">
                      <a:srgbClr val="3770C1"/>
                    </a:gs>
                    <a:gs pos="80000">
                      <a:srgbClr val="3770C1">
                        <a:alpha val="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Source Han Sans K Bold" panose="020B0800000000000000" charset="-128"/>
                <a:cs typeface="Arial" panose="020B0604020202020204" pitchFamily="34" charset="0"/>
              </a:rPr>
              <a:t>01</a:t>
            </a:r>
            <a:endParaRPr lang="en-US" altLang="zh-CN" sz="3200" b="1" dirty="0">
              <a:gradFill>
                <a:gsLst>
                  <a:gs pos="46000">
                    <a:srgbClr val="3770C1"/>
                  </a:gs>
                  <a:gs pos="80000">
                    <a:srgbClr val="3770C1">
                      <a:alpha val="0"/>
                    </a:srgbClr>
                  </a:gs>
                </a:gsLst>
                <a:lin ang="5400000" scaled="0"/>
              </a:gradFill>
              <a:latin typeface="Arial" panose="020B0604020202020204" pitchFamily="34" charset="0"/>
              <a:ea typeface="Source Han Sans K Bold" panose="020B0800000000000000" charset="-128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rot="10800000">
            <a:off x="-133350" y="758190"/>
            <a:ext cx="716280" cy="762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8000">
                <a:srgbClr val="3770C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9775" y="1510665"/>
            <a:ext cx="62255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buAutoNum type="arabicPeriod"/>
            </a:pPr>
            <a:r>
              <a:rPr lang="zh-CN" altLang="en-US"/>
              <a:t>西门子</a:t>
            </a:r>
            <a:r>
              <a:rPr lang="en-US" altLang="zh-CN"/>
              <a:t>PLC</a:t>
            </a:r>
            <a:r>
              <a:rPr lang="zh-CN" altLang="en-US"/>
              <a:t>，</a:t>
            </a:r>
            <a:r>
              <a:rPr lang="en-US" altLang="zh-CN"/>
              <a:t>s7-200 smart </a:t>
            </a:r>
            <a:r>
              <a:rPr lang="zh-CN" altLang="en-US"/>
              <a:t>一台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东崎温控模块</a:t>
            </a:r>
            <a:r>
              <a:rPr lang="en-US" altLang="zh-CN"/>
              <a:t> T622A</a:t>
            </a:r>
            <a:endParaRPr lang="en-US" altLang="zh-CN"/>
          </a:p>
          <a:p>
            <a:pPr marL="342900" indent="-342900">
              <a:buAutoNum type="arabicPeriod"/>
            </a:pPr>
            <a:r>
              <a:rPr lang="zh-CN" altLang="en-US"/>
              <a:t>网络交换机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网线</a:t>
            </a:r>
            <a:r>
              <a:rPr lang="en-US" altLang="zh-CN"/>
              <a:t>3</a:t>
            </a:r>
            <a:r>
              <a:rPr lang="zh-CN" altLang="en-US"/>
              <a:t>根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/>
              <a:t>DC24V</a:t>
            </a:r>
            <a:r>
              <a:rPr lang="zh-CN" altLang="en-US"/>
              <a:t>电源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电脑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en-US" altLang="zh-CN"/>
              <a:t>Modbus Poll</a:t>
            </a:r>
            <a:r>
              <a:rPr lang="zh-CN" altLang="en-US"/>
              <a:t>测试软件</a:t>
            </a:r>
            <a:endParaRPr lang="zh-CN" altLang="en-US"/>
          </a:p>
          <a:p>
            <a:pPr marL="342900" indent="-342900">
              <a:buAutoNum type="arabicPeriod"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49300" y="371475"/>
            <a:ext cx="3823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Modbus Poll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测试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770C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73660" y="328930"/>
            <a:ext cx="8629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gradFill>
                  <a:gsLst>
                    <a:gs pos="46000">
                      <a:srgbClr val="3770C1"/>
                    </a:gs>
                    <a:gs pos="80000">
                      <a:srgbClr val="3770C1">
                        <a:alpha val="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Source Han Sans K Bold" panose="020B0800000000000000" charset="-128"/>
                <a:cs typeface="Arial" panose="020B0604020202020204" pitchFamily="34" charset="0"/>
              </a:rPr>
              <a:t>02</a:t>
            </a:r>
            <a:endParaRPr lang="en-US" altLang="zh-CN" sz="3200" b="1" dirty="0">
              <a:gradFill>
                <a:gsLst>
                  <a:gs pos="46000">
                    <a:srgbClr val="3770C1"/>
                  </a:gs>
                  <a:gs pos="80000">
                    <a:srgbClr val="3770C1">
                      <a:alpha val="0"/>
                    </a:srgbClr>
                  </a:gs>
                </a:gsLst>
                <a:lin ang="5400000" scaled="0"/>
              </a:gradFill>
              <a:latin typeface="Arial" panose="020B0604020202020204" pitchFamily="34" charset="0"/>
              <a:ea typeface="Source Han Sans K Bold" panose="020B0800000000000000" charset="-128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rot="10800000">
            <a:off x="-133350" y="758190"/>
            <a:ext cx="716280" cy="762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8000">
                <a:srgbClr val="3770C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9295" y="1219200"/>
            <a:ext cx="5121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先用</a:t>
            </a:r>
            <a:r>
              <a:rPr lang="en-US" altLang="zh-CN"/>
              <a:t>Modbus poll</a:t>
            </a:r>
            <a:r>
              <a:rPr lang="zh-CN" altLang="en-US"/>
              <a:t>测试电脑与</a:t>
            </a:r>
            <a:r>
              <a:rPr lang="en-US" altLang="zh-CN"/>
              <a:t>T622A</a:t>
            </a:r>
            <a:r>
              <a:rPr lang="zh-CN" altLang="en-US"/>
              <a:t>是否成功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49300" y="371475"/>
            <a:ext cx="4142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Modbus TCP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编程示例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770C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73660" y="328930"/>
            <a:ext cx="8629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gradFill>
                  <a:gsLst>
                    <a:gs pos="46000">
                      <a:srgbClr val="3770C1"/>
                    </a:gs>
                    <a:gs pos="80000">
                      <a:srgbClr val="3770C1">
                        <a:alpha val="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Source Han Sans K Bold" panose="020B0800000000000000" charset="-128"/>
                <a:cs typeface="Arial" panose="020B0604020202020204" pitchFamily="34" charset="0"/>
              </a:rPr>
              <a:t>03</a:t>
            </a:r>
            <a:endParaRPr lang="en-US" altLang="zh-CN" sz="3200" b="1" dirty="0">
              <a:gradFill>
                <a:gsLst>
                  <a:gs pos="46000">
                    <a:srgbClr val="3770C1"/>
                  </a:gs>
                  <a:gs pos="80000">
                    <a:srgbClr val="3770C1">
                      <a:alpha val="0"/>
                    </a:srgbClr>
                  </a:gs>
                </a:gsLst>
                <a:lin ang="5400000" scaled="0"/>
              </a:gradFill>
              <a:latin typeface="Arial" panose="020B0604020202020204" pitchFamily="34" charset="0"/>
              <a:ea typeface="Source Han Sans K Bold" panose="020B0800000000000000" charset="-128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rot="10800000">
            <a:off x="-133350" y="758190"/>
            <a:ext cx="716280" cy="762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8000">
                <a:srgbClr val="3770C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1325" y="1145540"/>
            <a:ext cx="7616190" cy="424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打开示例所示编程文件，进入</a:t>
            </a:r>
            <a:r>
              <a:rPr lang="en-US" altLang="zh-CN"/>
              <a:t> PLC </a:t>
            </a:r>
            <a:r>
              <a:rPr lang="zh-CN" altLang="en-US"/>
              <a:t>编程界面。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设置</a:t>
            </a:r>
            <a:r>
              <a:rPr lang="en-US" altLang="zh-CN"/>
              <a:t> CPU </a:t>
            </a:r>
            <a:r>
              <a:rPr lang="zh-CN" altLang="en-US"/>
              <a:t>型号，将</a:t>
            </a:r>
            <a:r>
              <a:rPr lang="en-US" altLang="zh-CN"/>
              <a:t> CPU </a:t>
            </a:r>
            <a:r>
              <a:rPr lang="zh-CN" altLang="en-US"/>
              <a:t>启动模式选择</a:t>
            </a:r>
            <a:r>
              <a:rPr lang="en-US" altLang="zh-CN"/>
              <a:t> RUN 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将</a:t>
            </a:r>
            <a:r>
              <a:rPr lang="en-US" altLang="zh-CN"/>
              <a:t> Modbus TCP </a:t>
            </a:r>
            <a:r>
              <a:rPr lang="zh-CN" altLang="en-US"/>
              <a:t>指令库</a:t>
            </a:r>
            <a:r>
              <a:rPr lang="en-US" altLang="zh-CN"/>
              <a:t> MBC_Connect_0 </a:t>
            </a:r>
            <a:r>
              <a:rPr lang="zh-CN" altLang="en-US"/>
              <a:t>中的</a:t>
            </a:r>
            <a:r>
              <a:rPr lang="en-US" altLang="zh-CN"/>
              <a:t> IP </a:t>
            </a:r>
            <a:r>
              <a:rPr lang="zh-CN" altLang="en-US"/>
              <a:t>地址设置为</a:t>
            </a:r>
            <a:r>
              <a:rPr lang="en-US" altLang="zh-CN"/>
              <a:t>192.168.2.200</a:t>
            </a:r>
            <a:r>
              <a:rPr lang="zh-CN" altLang="en-US"/>
              <a:t>，端口号为</a:t>
            </a:r>
            <a:r>
              <a:rPr lang="en-US" altLang="zh-CN"/>
              <a:t>502</a:t>
            </a:r>
            <a:r>
              <a:rPr lang="zh-CN" altLang="en-US"/>
              <a:t>。将主站轮询指令</a:t>
            </a:r>
            <a:r>
              <a:rPr lang="en-US" altLang="zh-CN"/>
              <a:t> MBS_MSG_0 </a:t>
            </a:r>
            <a:r>
              <a:rPr lang="zh-CN" altLang="en-US"/>
              <a:t>中的寄存器地址</a:t>
            </a:r>
            <a:r>
              <a:rPr lang="en-US" altLang="zh-CN"/>
              <a:t> Addr </a:t>
            </a:r>
            <a:r>
              <a:rPr lang="zh-CN" altLang="en-US"/>
              <a:t>设为</a:t>
            </a:r>
            <a:r>
              <a:rPr lang="en-US" altLang="zh-CN"/>
              <a:t> 48193 </a:t>
            </a:r>
            <a:r>
              <a:rPr lang="zh-CN" altLang="en-US"/>
              <a:t>，</a:t>
            </a:r>
            <a:r>
              <a:rPr lang="en-US" altLang="zh-CN"/>
              <a:t>Count </a:t>
            </a:r>
            <a:r>
              <a:rPr lang="zh-CN" altLang="en-US"/>
              <a:t>数量设为</a:t>
            </a:r>
            <a:r>
              <a:rPr lang="en-US" altLang="zh-CN"/>
              <a:t> 8 </a:t>
            </a:r>
            <a:r>
              <a:rPr lang="zh-CN" altLang="en-US"/>
              <a:t>，</a:t>
            </a:r>
            <a:r>
              <a:rPr lang="en-US" altLang="zh-CN"/>
              <a:t>Addr </a:t>
            </a:r>
            <a:r>
              <a:rPr lang="zh-CN" altLang="en-US"/>
              <a:t>地址对应</a:t>
            </a:r>
            <a:r>
              <a:rPr lang="en-US" altLang="zh-CN"/>
              <a:t> T622A </a:t>
            </a:r>
            <a:r>
              <a:rPr lang="zh-CN" altLang="en-US"/>
              <a:t>说明书通信协议中测量值</a:t>
            </a:r>
            <a:r>
              <a:rPr lang="en-US" altLang="zh-CN"/>
              <a:t>PV1-PV8</a:t>
            </a:r>
            <a:r>
              <a:rPr lang="zh-CN" altLang="en-US"/>
              <a:t>。第二条主站轮询写指令，对温控模块写入温度设定值</a:t>
            </a:r>
            <a:r>
              <a:rPr lang="en-US" altLang="zh-CN"/>
              <a:t>SV</a:t>
            </a:r>
            <a:r>
              <a:rPr lang="zh-CN" altLang="en-US"/>
              <a:t>，对应通信协议地址为</a:t>
            </a:r>
            <a:r>
              <a:rPr lang="en-US" altLang="zh-CN"/>
              <a:t> 48465 </a:t>
            </a:r>
            <a:r>
              <a:rPr lang="zh-CN" altLang="en-US"/>
              <a:t>。</a:t>
            </a:r>
            <a:r>
              <a:rPr lang="en-US" altLang="zh-CN"/>
              <a:t> </a:t>
            </a:r>
            <a:r>
              <a:rPr lang="zh-CN" altLang="en-US">
                <a:sym typeface="+mn-ea"/>
              </a:rPr>
              <a:t>第三条主站轮询读指令，读温控模块的输出状态，对应通信协议地址为</a:t>
            </a:r>
            <a:r>
              <a:rPr lang="en-US" altLang="zh-CN">
                <a:sym typeface="+mn-ea"/>
              </a:rPr>
              <a:t> 48465 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endParaRPr lang="en-US" altLang="zh-CN"/>
          </a:p>
          <a:p>
            <a:r>
              <a:rPr lang="zh-CN" altLang="en-US"/>
              <a:t>将编写好的程序进行</a:t>
            </a:r>
            <a:r>
              <a:rPr lang="en-US" altLang="zh-CN"/>
              <a:t> </a:t>
            </a:r>
            <a:r>
              <a:rPr lang="zh-CN" altLang="en-US"/>
              <a:t>编译</a:t>
            </a:r>
            <a:r>
              <a:rPr lang="en-US" altLang="zh-CN"/>
              <a:t> </a:t>
            </a:r>
            <a:r>
              <a:rPr lang="zh-CN" altLang="en-US"/>
              <a:t>，无错误后，下载到</a:t>
            </a:r>
            <a:r>
              <a:rPr lang="en-US" altLang="zh-CN"/>
              <a:t>PLC</a:t>
            </a:r>
            <a:r>
              <a:rPr lang="zh-CN" altLang="en-US"/>
              <a:t>中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49300" y="371475"/>
            <a:ext cx="2413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770C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编程关键点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770C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73660" y="328930"/>
            <a:ext cx="86296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gradFill>
                  <a:gsLst>
                    <a:gs pos="46000">
                      <a:srgbClr val="3770C1"/>
                    </a:gs>
                    <a:gs pos="80000">
                      <a:srgbClr val="3770C1">
                        <a:alpha val="0"/>
                      </a:srgbClr>
                    </a:gs>
                  </a:gsLst>
                  <a:lin ang="5400000" scaled="0"/>
                </a:gradFill>
                <a:latin typeface="Arial" panose="020B0604020202020204" pitchFamily="34" charset="0"/>
                <a:ea typeface="Source Han Sans K Bold" panose="020B0800000000000000" charset="-128"/>
                <a:cs typeface="Arial" panose="020B0604020202020204" pitchFamily="34" charset="0"/>
              </a:rPr>
              <a:t>04</a:t>
            </a:r>
            <a:endParaRPr lang="en-US" altLang="zh-CN" sz="3200" b="1" dirty="0">
              <a:gradFill>
                <a:gsLst>
                  <a:gs pos="46000">
                    <a:srgbClr val="3770C1"/>
                  </a:gs>
                  <a:gs pos="80000">
                    <a:srgbClr val="3770C1">
                      <a:alpha val="0"/>
                    </a:srgbClr>
                  </a:gs>
                </a:gsLst>
                <a:lin ang="5400000" scaled="0"/>
              </a:gradFill>
              <a:latin typeface="Arial" panose="020B0604020202020204" pitchFamily="34" charset="0"/>
              <a:ea typeface="Source Han Sans K Bold" panose="020B0800000000000000" charset="-128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rot="10800000">
            <a:off x="-133350" y="758190"/>
            <a:ext cx="716280" cy="762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8000">
                <a:srgbClr val="3770C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52145" y="1396365"/>
            <a:ext cx="75768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</a:t>
            </a:r>
            <a:r>
              <a:rPr lang="en-US" altLang="zh-CN"/>
              <a:t> </a:t>
            </a:r>
            <a:r>
              <a:rPr lang="zh-CN" altLang="en-US"/>
              <a:t>状态图表</a:t>
            </a:r>
            <a:r>
              <a:rPr lang="en-US" altLang="zh-CN"/>
              <a:t> </a:t>
            </a:r>
            <a:r>
              <a:rPr lang="zh-CN" altLang="en-US"/>
              <a:t>中查看或编辑需要监控的数据地址和变量，点击</a:t>
            </a:r>
            <a:r>
              <a:rPr lang="en-US" altLang="zh-CN"/>
              <a:t> </a:t>
            </a:r>
            <a:r>
              <a:rPr lang="zh-CN" altLang="en-US"/>
              <a:t>调试</a:t>
            </a:r>
            <a:r>
              <a:rPr lang="en-US" altLang="zh-CN"/>
              <a:t> </a:t>
            </a:r>
            <a:r>
              <a:rPr lang="zh-CN" altLang="en-US"/>
              <a:t>菜单下的</a:t>
            </a:r>
            <a:r>
              <a:rPr lang="en-US" altLang="zh-CN"/>
              <a:t> </a:t>
            </a:r>
            <a:r>
              <a:rPr lang="zh-CN" altLang="en-US"/>
              <a:t>程序状态</a:t>
            </a:r>
            <a:r>
              <a:rPr lang="en-US" altLang="zh-CN"/>
              <a:t> </a:t>
            </a:r>
            <a:r>
              <a:rPr lang="zh-CN" altLang="en-US"/>
              <a:t>按钮和</a:t>
            </a:r>
            <a:r>
              <a:rPr lang="en-US" altLang="zh-CN"/>
              <a:t> </a:t>
            </a:r>
            <a:r>
              <a:rPr lang="zh-CN" altLang="en-US"/>
              <a:t>图表状态</a:t>
            </a:r>
            <a:r>
              <a:rPr lang="en-US" altLang="zh-CN"/>
              <a:t> </a:t>
            </a:r>
            <a:r>
              <a:rPr lang="zh-CN" altLang="en-US"/>
              <a:t>按钮</a:t>
            </a:r>
            <a:r>
              <a:rPr lang="en-US" altLang="zh-CN"/>
              <a:t> </a:t>
            </a:r>
            <a:r>
              <a:rPr lang="zh-CN" altLang="en-US"/>
              <a:t>，监控程序运行状态。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在</a:t>
            </a:r>
            <a:r>
              <a:rPr lang="en-US" altLang="zh-CN"/>
              <a:t> Connect </a:t>
            </a:r>
            <a:r>
              <a:rPr lang="zh-CN" altLang="en-US"/>
              <a:t>中写入</a:t>
            </a:r>
            <a:r>
              <a:rPr lang="en-US" altLang="zh-CN"/>
              <a:t> ON </a:t>
            </a:r>
            <a:r>
              <a:rPr lang="zh-CN" altLang="en-US"/>
              <a:t>，在</a:t>
            </a:r>
            <a:r>
              <a:rPr lang="en-US" altLang="zh-CN"/>
              <a:t> Disconnect </a:t>
            </a:r>
            <a:r>
              <a:rPr lang="zh-CN" altLang="en-US"/>
              <a:t>中写入</a:t>
            </a:r>
            <a:r>
              <a:rPr lang="en-US" altLang="zh-CN"/>
              <a:t> ON </a:t>
            </a:r>
            <a:r>
              <a:rPr lang="zh-CN" altLang="en-US"/>
              <a:t>，此时，在</a:t>
            </a:r>
            <a:r>
              <a:rPr lang="en-US" altLang="zh-CN"/>
              <a:t> </a:t>
            </a:r>
            <a:r>
              <a:rPr lang="zh-CN" altLang="en-US"/>
              <a:t>状态图表</a:t>
            </a:r>
            <a:r>
              <a:rPr lang="en-US" altLang="zh-CN"/>
              <a:t> </a:t>
            </a:r>
            <a:r>
              <a:rPr lang="zh-CN" altLang="en-US"/>
              <a:t>中监控到</a:t>
            </a:r>
            <a:r>
              <a:rPr lang="en-US" altLang="zh-CN"/>
              <a:t> VB56 </a:t>
            </a:r>
            <a:r>
              <a:rPr lang="zh-CN" altLang="en-US"/>
              <a:t>的状态值为</a:t>
            </a:r>
            <a:r>
              <a:rPr lang="en-US" altLang="zh-CN"/>
              <a:t> 255 </a:t>
            </a:r>
            <a:r>
              <a:rPr lang="zh-CN" altLang="en-US"/>
              <a:t>，此值对应的符号为</a:t>
            </a:r>
            <a:r>
              <a:rPr lang="en-US" altLang="zh-CN"/>
              <a:t> mbtBuff_UnitID </a:t>
            </a:r>
            <a:r>
              <a:rPr lang="zh-CN" altLang="en-US"/>
              <a:t>，含义为对应从站的</a:t>
            </a:r>
            <a:r>
              <a:rPr lang="en-US" altLang="zh-CN"/>
              <a:t>Modbus</a:t>
            </a:r>
            <a:r>
              <a:rPr lang="zh-CN" altLang="en-US"/>
              <a:t>地址，</a:t>
            </a:r>
            <a:r>
              <a:rPr lang="en-US" altLang="zh-CN"/>
              <a:t>T622A </a:t>
            </a:r>
            <a:r>
              <a:rPr lang="zh-CN" altLang="en-US"/>
              <a:t>的从站地址是</a:t>
            </a:r>
            <a:r>
              <a:rPr lang="en-US" altLang="zh-CN"/>
              <a:t> 1 </a:t>
            </a:r>
            <a:r>
              <a:rPr lang="zh-CN" altLang="en-US"/>
              <a:t>，所以要将</a:t>
            </a:r>
            <a:r>
              <a:rPr lang="en-US" altLang="zh-CN"/>
              <a:t> mbtBuff_UnitID </a:t>
            </a:r>
            <a:r>
              <a:rPr lang="zh-CN" altLang="en-US"/>
              <a:t>写入</a:t>
            </a:r>
            <a:r>
              <a:rPr lang="en-US" altLang="zh-CN"/>
              <a:t> 1 </a:t>
            </a:r>
            <a:r>
              <a:rPr lang="zh-CN" altLang="en-US"/>
              <a:t>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监控程序运行情况，可以从</a:t>
            </a:r>
            <a:r>
              <a:rPr lang="en-US" altLang="zh-CN"/>
              <a:t> </a:t>
            </a:r>
            <a:r>
              <a:rPr lang="zh-CN" altLang="en-US"/>
              <a:t>状态图表</a:t>
            </a:r>
            <a:r>
              <a:rPr lang="en-US" altLang="zh-CN"/>
              <a:t> </a:t>
            </a:r>
            <a:r>
              <a:rPr lang="zh-CN" altLang="en-US"/>
              <a:t>中监控到</a:t>
            </a:r>
            <a:r>
              <a:rPr lang="en-US" altLang="zh-CN"/>
              <a:t>PLC</a:t>
            </a:r>
            <a:r>
              <a:rPr lang="zh-CN" altLang="en-US"/>
              <a:t>已经从温控模块中采集到了数据。</a:t>
            </a:r>
            <a:r>
              <a:rPr lang="en-US" altLang="zh-CN"/>
              <a:t> 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1miz-P1498203-F7D7AD43-3840x2560"/>
          <p:cNvPicPr>
            <a:picLocks noChangeAspect="1"/>
          </p:cNvPicPr>
          <p:nvPr/>
        </p:nvPicPr>
        <p:blipFill>
          <a:blip r:embed="rId1"/>
          <a:srcRect t="58806"/>
          <a:stretch>
            <a:fillRect/>
          </a:stretch>
        </p:blipFill>
        <p:spPr>
          <a:xfrm>
            <a:off x="0" y="-7620"/>
            <a:ext cx="9143365" cy="3820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35"/>
            <a:ext cx="9144000" cy="3811905"/>
          </a:xfrm>
          <a:prstGeom prst="rect">
            <a:avLst/>
          </a:prstGeom>
          <a:solidFill>
            <a:srgbClr val="0150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8625" y="2656205"/>
            <a:ext cx="6317615" cy="1174750"/>
          </a:xfrm>
          <a:prstGeom prst="rect">
            <a:avLst/>
          </a:prstGeom>
          <a:noFill/>
        </p:spPr>
        <p:txBody>
          <a:bodyPr wrap="square" rtlCol="0" anchor="t">
            <a:prstTxWarp prst="textPlain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庞门正道标题体" panose="02010600030101010101" charset="-122"/>
                <a:cs typeface="Arial" panose="020B0604020202020204" pitchFamily="34" charset="0"/>
                <a:sym typeface="+mn-ea"/>
              </a:rPr>
              <a:t>THANK YOU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庞门正道标题体" panose="0201060003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625" y="3888105"/>
            <a:ext cx="7471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kern="1500" spc="200" baseline="0" noProof="0" dirty="0">
                <a:ln>
                  <a:noFill/>
                </a:ln>
                <a:solidFill>
                  <a:srgbClr val="034DA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感谢您的观看</a:t>
            </a:r>
            <a:endParaRPr kumimoji="0" lang="zh-CN" altLang="en-US" sz="5400" b="1" i="0" kern="1500" spc="200" baseline="0" noProof="0" dirty="0">
              <a:ln>
                <a:noFill/>
              </a:ln>
              <a:solidFill>
                <a:srgbClr val="034DA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" name="图片 8" descr="00AA 东崎源文件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945" y="140335"/>
            <a:ext cx="1537335" cy="810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KSO_WM_SPECIAL_SOURCE" val="bdnull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8.xml><?xml version="1.0" encoding="utf-8"?>
<p:tagLst xmlns:p="http://schemas.openxmlformats.org/presentationml/2006/main">
  <p:tag name="COMMONDATA" val="eyJoZGlkIjoiMmRjMmQ2N2Y4MGVhYWI5MGFlNzkyNDk0NWQ2Mjk1YWEifQ=="/>
  <p:tag name="KSO_WPP_MARK_KEY" val="9e439589-23ea-4ee2-a9bc-15764244b81b"/>
  <p:tag name="commondata" val="eyJoZGlkIjoiM2Y4ODU4ZDZhMWU2NTIxMWJmMzY4NmVhOTNhYjQzOD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headEnd type="diamond" w="med" len="lg"/>
          <a:tailEnd w="med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WPS 演示</Application>
  <PresentationFormat>宽屏</PresentationFormat>
  <Paragraphs>59</Paragraphs>
  <Slides>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Roboto</vt:lpstr>
      <vt:lpstr>黑体</vt:lpstr>
      <vt:lpstr>Wingdings</vt:lpstr>
      <vt:lpstr>Times New Roman</vt:lpstr>
      <vt:lpstr>Arial</vt:lpstr>
      <vt:lpstr>微软雅黑</vt:lpstr>
      <vt:lpstr>庞门正道标题体</vt:lpstr>
      <vt:lpstr>Source Han Sans K Bold</vt:lpstr>
      <vt:lpstr>MS UI Gothic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郭倩茹</dc:creator>
  <cp:lastModifiedBy>黄金谷</cp:lastModifiedBy>
  <cp:revision>242</cp:revision>
  <dcterms:created xsi:type="dcterms:W3CDTF">2019-06-19T02:08:00Z</dcterms:created>
  <dcterms:modified xsi:type="dcterms:W3CDTF">2024-10-18T00:04:19Z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C02BDA294DF942ADBE942CF0FB4CF44C_11</vt:lpwstr>
  </property>
</Properties>
</file>